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60" r:id="rId3"/>
    <p:sldId id="261" r:id="rId4"/>
    <p:sldId id="263" r:id="rId5"/>
    <p:sldId id="266" r:id="rId6"/>
    <p:sldId id="264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lmesd" initials="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6633"/>
    <a:srgbClr val="CC0000"/>
    <a:srgbClr val="5B1A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35" autoAdjust="0"/>
    <p:restoredTop sz="90681" autoAdjust="0"/>
  </p:normalViewPr>
  <p:slideViewPr>
    <p:cSldViewPr>
      <p:cViewPr>
        <p:scale>
          <a:sx n="100" d="100"/>
          <a:sy n="100" d="100"/>
        </p:scale>
        <p:origin x="-606" y="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8701F-AEE8-4E88-A966-5BFC6A3BFB56}" type="datetimeFigureOut">
              <a:rPr lang="en-CA" smtClean="0"/>
              <a:pPr/>
              <a:t>15/07/2013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2A797-BAF5-4221-8E71-69954E730D9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83128E4-3B27-4321-9848-7D5E04AC91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3128E4-3B27-4321-9848-7D5E04AC91F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3128E4-3B27-4321-9848-7D5E04AC91F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3128E4-3B27-4321-9848-7D5E04AC91F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3128E4-3B27-4321-9848-7D5E04AC91F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3128E4-3B27-4321-9848-7D5E04AC91F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3128E4-3B27-4321-9848-7D5E04AC91F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40" descr="S:\rps\stratman\MM_Working_Files\rebranding\powerpoint\english\png\eng_powerpoint_top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6525"/>
            <a:ext cx="91440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PWGSC_PPT_footer_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21388"/>
            <a:ext cx="9144000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0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595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6712"/>
            <a:ext cx="7772400" cy="9989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6712"/>
            <a:ext cx="7772400" cy="9989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6712"/>
            <a:ext cx="7772400" cy="99898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2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911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62907"/>
            <a:ext cx="4040188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0911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62907"/>
            <a:ext cx="4041775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08720"/>
            <a:ext cx="7772400" cy="8438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3008313" cy="9361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6713"/>
            <a:ext cx="5111750" cy="52565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83965"/>
            <a:ext cx="3008313" cy="420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11" descr="S:\rps\stratman\MM_Working_Files\rebranding\powerpoint\english\png\powerpoint_top_2ndpage.png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136525"/>
            <a:ext cx="91440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6" descr="PWGSC_PPT_footer_E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86463"/>
            <a:ext cx="9144000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475" y="2291457"/>
            <a:ext cx="8593138" cy="849511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/>
              <a:t>Getting Compliant Proposals</a:t>
            </a:r>
            <a:endParaRPr lang="en-US" sz="4000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71475" y="4583113"/>
            <a:ext cx="8593138" cy="14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en-US" sz="1600" kern="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sz="1600" kern="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1600" kern="0" dirty="0" smtClean="0">
                <a:latin typeface="Arial" pitchFamily="34" charset="0"/>
                <a:cs typeface="Arial" pitchFamily="34" charset="0"/>
              </a:rPr>
              <a:t>Public Works and Government Services Canada (PWGSC)</a:t>
            </a:r>
            <a:endParaRPr lang="en-US" sz="1600" kern="0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CA" sz="1600" kern="0" dirty="0" smtClean="0">
                <a:latin typeface="Arial" pitchFamily="34" charset="0"/>
                <a:cs typeface="Arial" pitchFamily="34" charset="0"/>
              </a:rPr>
              <a:t>Jul 2013</a:t>
            </a:r>
            <a:endParaRPr lang="en-US" sz="1600" kern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5715000"/>
            <a:ext cx="21336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6E1DDFA-996D-4B5D-A7EE-CC77201146B8}" type="slidenum">
              <a:rPr lang="en-US"/>
              <a:pPr/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42950"/>
            <a:ext cx="8229600" cy="588963"/>
          </a:xfrm>
        </p:spPr>
        <p:txBody>
          <a:bodyPr/>
          <a:lstStyle/>
          <a:p>
            <a:pPr marL="227013" indent="-227013"/>
            <a:r>
              <a:rPr lang="en-CA" sz="2800" b="1" dirty="0" smtClean="0">
                <a:latin typeface="Arial" charset="0"/>
                <a:cs typeface="Arial" charset="0"/>
              </a:rPr>
              <a:t>Background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938" y="1268413"/>
            <a:ext cx="8620125" cy="4851400"/>
          </a:xfrm>
        </p:spPr>
        <p:txBody>
          <a:bodyPr/>
          <a:lstStyle/>
          <a:p>
            <a:pPr marL="227013" indent="-227013"/>
            <a:r>
              <a:rPr lang="en-CA" sz="2200" dirty="0" smtClean="0">
                <a:latin typeface="Arial" charset="0"/>
                <a:cs typeface="Arial" charset="0"/>
              </a:rPr>
              <a:t>Increasing concern with the number of high-value procurements cancelled due to no compliant bids (e.g. Integrated Soldier Systems Project (ISSP))</a:t>
            </a:r>
          </a:p>
          <a:p>
            <a:pPr marL="227013" indent="-227013"/>
            <a:r>
              <a:rPr lang="en-CA" sz="2200" dirty="0" smtClean="0">
                <a:latin typeface="Arial" charset="0"/>
                <a:cs typeface="Arial" charset="0"/>
              </a:rPr>
              <a:t>Resolicitation results in delays and extra costs for government and industry</a:t>
            </a:r>
          </a:p>
          <a:p>
            <a:pPr marL="227013" indent="-227013"/>
            <a:r>
              <a:rPr lang="en-CA" sz="2200" dirty="0" smtClean="0">
                <a:latin typeface="Arial" charset="0"/>
                <a:cs typeface="Arial" charset="0"/>
              </a:rPr>
              <a:t>Bidders often found non-compliant due to mistakes in the information provided or missing information</a:t>
            </a:r>
          </a:p>
          <a:p>
            <a:pPr marL="227013" indent="-227013"/>
            <a:r>
              <a:rPr lang="en-CA" sz="2200" dirty="0" smtClean="0">
                <a:latin typeface="Arial" charset="0"/>
                <a:cs typeface="Arial" charset="0"/>
              </a:rPr>
              <a:t>Submitting corrective or missing information after bid close normally not allowed – unfair to other bidders</a:t>
            </a:r>
          </a:p>
          <a:p>
            <a:pPr marL="227013" indent="-227013"/>
            <a:r>
              <a:rPr lang="en-CA" sz="2200" dirty="0" smtClean="0">
                <a:latin typeface="Arial" charset="0"/>
                <a:cs typeface="Arial" charset="0"/>
              </a:rPr>
              <a:t>In Jan 2013 a Working Group (WG) was convened by PWGSC to propose measures to reduce risk of non-compliant </a:t>
            </a:r>
            <a:r>
              <a:rPr lang="en-CA" sz="2200" dirty="0" smtClean="0">
                <a:latin typeface="Arial" charset="0"/>
                <a:cs typeface="Arial" charset="0"/>
              </a:rPr>
              <a:t>bids</a:t>
            </a:r>
            <a:endParaRPr lang="en-CA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5715000"/>
            <a:ext cx="21336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6E1DDFA-996D-4B5D-A7EE-CC77201146B8}" type="slidenum">
              <a:rPr lang="en-US"/>
              <a:pPr/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42950"/>
            <a:ext cx="8229600" cy="588963"/>
          </a:xfrm>
        </p:spPr>
        <p:txBody>
          <a:bodyPr/>
          <a:lstStyle/>
          <a:p>
            <a:pPr marL="227013" indent="-227013"/>
            <a:r>
              <a:rPr lang="en-CA" sz="2800" b="1" dirty="0" smtClean="0">
                <a:latin typeface="Arial" charset="0"/>
                <a:cs typeface="Arial" charset="0"/>
              </a:rPr>
              <a:t>Recommendations from WG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938" y="1268413"/>
            <a:ext cx="8620125" cy="4851400"/>
          </a:xfrm>
        </p:spPr>
        <p:txBody>
          <a:bodyPr/>
          <a:lstStyle/>
          <a:p>
            <a:pPr marL="227013" indent="-227013"/>
            <a:r>
              <a:rPr lang="en-CA" sz="2200" dirty="0" smtClean="0">
                <a:latin typeface="Arial" charset="0"/>
                <a:cs typeface="Arial" charset="0"/>
              </a:rPr>
              <a:t>Reduce the number of mandatory requirements to the bare minimum</a:t>
            </a:r>
          </a:p>
          <a:p>
            <a:pPr marL="227013" indent="-227013"/>
            <a:r>
              <a:rPr lang="en-CA" sz="2200" dirty="0" smtClean="0">
                <a:latin typeface="Arial" charset="0"/>
                <a:cs typeface="Arial" charset="0"/>
              </a:rPr>
              <a:t>Build in provisions for the submission of some documents (e.g. certifications, test reports) after bid close</a:t>
            </a:r>
          </a:p>
          <a:p>
            <a:pPr marL="227013" indent="-227013"/>
            <a:r>
              <a:rPr lang="en-CA" sz="2200" dirty="0" smtClean="0">
                <a:latin typeface="Arial" charset="0"/>
                <a:cs typeface="Arial" charset="0"/>
              </a:rPr>
              <a:t>Include a formal, two-step, bid evaluation process that identifies where bidders are non-compliant and gives non-compliant bidders a second chance to demonstrate compliance. To be used for  paper-based evaluation elements only (not for hands-on equipment evaluation)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5715000"/>
            <a:ext cx="21336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6E1DDFA-996D-4B5D-A7EE-CC77201146B8}" type="slidenum">
              <a:rPr lang="en-US"/>
              <a:pPr/>
              <a:t>4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42950"/>
            <a:ext cx="8229600" cy="588963"/>
          </a:xfrm>
        </p:spPr>
        <p:txBody>
          <a:bodyPr/>
          <a:lstStyle/>
          <a:p>
            <a:r>
              <a:rPr lang="en-CA" sz="2800" b="1" dirty="0" smtClean="0">
                <a:latin typeface="Arial" charset="0"/>
                <a:cs typeface="Arial" charset="0"/>
              </a:rPr>
              <a:t>Doing the Two-Step</a:t>
            </a:r>
            <a:endParaRPr lang="en-US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938" y="1268413"/>
            <a:ext cx="8620125" cy="4851400"/>
          </a:xfrm>
        </p:spPr>
        <p:txBody>
          <a:bodyPr/>
          <a:lstStyle/>
          <a:p>
            <a:pPr marL="227013" indent="-227013"/>
            <a:r>
              <a:rPr lang="en-CA" sz="2200" dirty="0" smtClean="0">
                <a:latin typeface="Arial" charset="0"/>
                <a:cs typeface="Arial" charset="0"/>
              </a:rPr>
              <a:t>Two-Step Bid </a:t>
            </a:r>
            <a:r>
              <a:rPr lang="en-CA" sz="2200" dirty="0" smtClean="0">
                <a:latin typeface="Arial" charset="0"/>
                <a:cs typeface="Arial" charset="0"/>
              </a:rPr>
              <a:t>E</a:t>
            </a:r>
            <a:r>
              <a:rPr lang="en-CA" sz="2200" dirty="0" smtClean="0">
                <a:latin typeface="Arial" charset="0"/>
                <a:cs typeface="Arial" charset="0"/>
              </a:rPr>
              <a:t>valuation </a:t>
            </a:r>
            <a:r>
              <a:rPr lang="en-CA" sz="2200" dirty="0" smtClean="0">
                <a:latin typeface="Arial" charset="0"/>
                <a:cs typeface="Arial" charset="0"/>
              </a:rPr>
              <a:t>P</a:t>
            </a:r>
            <a:r>
              <a:rPr lang="en-CA" sz="2200" dirty="0" smtClean="0">
                <a:latin typeface="Arial" charset="0"/>
                <a:cs typeface="Arial" charset="0"/>
              </a:rPr>
              <a:t>rocess </a:t>
            </a:r>
            <a:r>
              <a:rPr lang="en-CA" sz="2200" dirty="0" smtClean="0">
                <a:latin typeface="Arial" charset="0"/>
                <a:cs typeface="Arial" charset="0"/>
              </a:rPr>
              <a:t>supported by all stakeholders consulted (Legal, Policy, Fairness Monitor and National Defence). </a:t>
            </a:r>
          </a:p>
          <a:p>
            <a:pPr marL="227013" indent="-227013"/>
            <a:r>
              <a:rPr lang="en-CA" sz="2200" dirty="0" smtClean="0">
                <a:latin typeface="Arial" charset="0"/>
                <a:cs typeface="Arial" charset="0"/>
              </a:rPr>
              <a:t>Key considerations in garnering stakeholder support were:</a:t>
            </a:r>
          </a:p>
          <a:p>
            <a:pPr marL="627063" lvl="1" indent="-227013"/>
            <a:r>
              <a:rPr lang="en-CA" sz="2200" dirty="0" smtClean="0">
                <a:latin typeface="Arial" charset="0"/>
                <a:cs typeface="Arial" charset="0"/>
              </a:rPr>
              <a:t>transparency and fairness – specify in the Request For Proposal (RFP) the process to be followed, make it well understood and apply it in the same way to all bidders</a:t>
            </a:r>
          </a:p>
          <a:p>
            <a:pPr marL="627063" lvl="1" indent="-227013"/>
            <a:r>
              <a:rPr lang="en-CA" sz="2200" dirty="0" smtClean="0">
                <a:latin typeface="Arial" charset="0"/>
                <a:cs typeface="Arial" charset="0"/>
              </a:rPr>
              <a:t>limiting information provided to non-compliant bidders – just the criteria that had been failed, and for rated criteria, the score attained</a:t>
            </a:r>
          </a:p>
          <a:p>
            <a:pPr marL="627063" lvl="1" indent="-227013"/>
            <a:r>
              <a:rPr lang="en-CA" sz="2200" dirty="0" smtClean="0">
                <a:latin typeface="Arial" charset="0"/>
                <a:cs typeface="Arial" charset="0"/>
              </a:rPr>
              <a:t>regarding the final score to be awarded in the case of failed, rated criteria, limiting the score to the one originally received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5715000"/>
            <a:ext cx="21336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6E1DDFA-996D-4B5D-A7EE-CC77201146B8}" type="slidenum">
              <a:rPr lang="en-US"/>
              <a:pPr/>
              <a:t>5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42950"/>
            <a:ext cx="8229600" cy="588963"/>
          </a:xfrm>
        </p:spPr>
        <p:txBody>
          <a:bodyPr/>
          <a:lstStyle/>
          <a:p>
            <a:r>
              <a:rPr lang="en-CA" sz="2800" b="1" dirty="0" smtClean="0">
                <a:latin typeface="Arial" charset="0"/>
                <a:cs typeface="Arial" charset="0"/>
              </a:rPr>
              <a:t>Pilot of Two-Step Bid Evaluation Process</a:t>
            </a:r>
            <a:endParaRPr lang="en-US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938" y="1268413"/>
            <a:ext cx="8620125" cy="4851400"/>
          </a:xfrm>
        </p:spPr>
        <p:txBody>
          <a:bodyPr/>
          <a:lstStyle/>
          <a:p>
            <a:pPr marL="227013" indent="-227013"/>
            <a:r>
              <a:rPr lang="en-CA" sz="2200" dirty="0" smtClean="0">
                <a:latin typeface="Arial" charset="0"/>
                <a:cs typeface="Arial" charset="0"/>
              </a:rPr>
              <a:t>Integrated Soldier Systems Project (ISSP) re-solicitation selected to pilot the </a:t>
            </a:r>
            <a:r>
              <a:rPr lang="en-CA" sz="2200" dirty="0" smtClean="0">
                <a:latin typeface="Arial" charset="0"/>
                <a:cs typeface="Arial" charset="0"/>
              </a:rPr>
              <a:t>Two-Step </a:t>
            </a:r>
            <a:r>
              <a:rPr lang="en-CA" sz="2200" dirty="0" smtClean="0">
                <a:latin typeface="Arial" charset="0"/>
                <a:cs typeface="Arial" charset="0"/>
              </a:rPr>
              <a:t>B</a:t>
            </a:r>
            <a:r>
              <a:rPr lang="en-CA" sz="2200" dirty="0" smtClean="0">
                <a:latin typeface="Arial" charset="0"/>
                <a:cs typeface="Arial" charset="0"/>
              </a:rPr>
              <a:t>id </a:t>
            </a:r>
            <a:r>
              <a:rPr lang="en-CA" sz="2200" dirty="0" smtClean="0">
                <a:latin typeface="Arial" charset="0"/>
                <a:cs typeface="Arial" charset="0"/>
              </a:rPr>
              <a:t>E</a:t>
            </a:r>
            <a:r>
              <a:rPr lang="en-CA" sz="2200" dirty="0" smtClean="0">
                <a:latin typeface="Arial" charset="0"/>
                <a:cs typeface="Arial" charset="0"/>
              </a:rPr>
              <a:t>valuation </a:t>
            </a:r>
            <a:r>
              <a:rPr lang="en-CA" sz="2200" dirty="0" smtClean="0">
                <a:latin typeface="Arial" charset="0"/>
                <a:cs typeface="Arial" charset="0"/>
              </a:rPr>
              <a:t>P</a:t>
            </a:r>
            <a:r>
              <a:rPr lang="en-CA" sz="2200" dirty="0" smtClean="0">
                <a:latin typeface="Arial" charset="0"/>
                <a:cs typeface="Arial" charset="0"/>
              </a:rPr>
              <a:t>rocess</a:t>
            </a:r>
            <a:endParaRPr lang="en-CA" sz="2200" dirty="0" smtClean="0">
              <a:latin typeface="Arial" charset="0"/>
              <a:cs typeface="Arial" charset="0"/>
            </a:endParaRPr>
          </a:p>
          <a:p>
            <a:pPr marL="227013" indent="-227013"/>
            <a:r>
              <a:rPr lang="en-CA" sz="2200" dirty="0" smtClean="0">
                <a:latin typeface="Arial" charset="0"/>
                <a:cs typeface="Arial" charset="0"/>
              </a:rPr>
              <a:t>Briefed to ISSP Industry Day one month before RFP release and to Bidders’ Conference one month after RFP release</a:t>
            </a:r>
          </a:p>
          <a:p>
            <a:pPr marL="227013" indent="-227013"/>
            <a:r>
              <a:rPr lang="en-CA" sz="2200" dirty="0" smtClean="0">
                <a:latin typeface="Arial" charset="0"/>
                <a:cs typeface="Arial" charset="0"/>
              </a:rPr>
              <a:t>Industry feedback so far has been enthusiastically positive</a:t>
            </a:r>
          </a:p>
          <a:p>
            <a:pPr marL="227013" indent="-227013"/>
            <a:r>
              <a:rPr lang="en-CA" sz="2200" dirty="0" smtClean="0">
                <a:latin typeface="Arial" charset="0"/>
                <a:cs typeface="Arial" charset="0"/>
              </a:rPr>
              <a:t>Wider industry consultation to be undertaken.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5715000"/>
            <a:ext cx="21336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6E1DDFA-996D-4B5D-A7EE-CC77201146B8}" type="slidenum">
              <a:rPr lang="en-US"/>
              <a:pPr/>
              <a:t>6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42950"/>
            <a:ext cx="8229600" cy="588963"/>
          </a:xfrm>
        </p:spPr>
        <p:txBody>
          <a:bodyPr/>
          <a:lstStyle/>
          <a:p>
            <a:r>
              <a:rPr lang="en-CA" sz="2800" b="1" dirty="0" smtClean="0">
                <a:latin typeface="Arial" charset="0"/>
                <a:cs typeface="Arial" charset="0"/>
              </a:rPr>
              <a:t>Next Steps</a:t>
            </a:r>
            <a:endParaRPr lang="en-US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61938" y="1268413"/>
            <a:ext cx="8620125" cy="1872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7013" marR="0" lvl="0" indent="-2270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CA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Monitor the</a:t>
            </a:r>
            <a:r>
              <a:rPr kumimoji="0" lang="en-CA" sz="2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pilot and assess the implications</a:t>
            </a:r>
          </a:p>
          <a:p>
            <a:pPr marL="227013" marR="0" lvl="0" indent="-2270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CA" sz="2200" kern="0" dirty="0" smtClean="0">
                <a:latin typeface="Arial" charset="0"/>
                <a:cs typeface="Arial" charset="0"/>
              </a:rPr>
              <a:t>Consult more widely with Industry to assess support for new bid evaluation process (through webinars and online feedback process)</a:t>
            </a:r>
            <a:endParaRPr kumimoji="0" lang="en-CA" sz="2200" b="0" i="1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227013" lvl="0" indent="-227013" eaLnBrk="0" hangingPunct="0">
              <a:spcBef>
                <a:spcPct val="20000"/>
              </a:spcBef>
              <a:buFontTx/>
              <a:buChar char="•"/>
            </a:pPr>
            <a:r>
              <a:rPr lang="en-CA" sz="2200" kern="0" dirty="0" smtClean="0">
                <a:latin typeface="Arial" charset="0"/>
                <a:cs typeface="Arial" charset="0"/>
              </a:rPr>
              <a:t>If Industry consultation is positive, c</a:t>
            </a:r>
            <a:r>
              <a:rPr lang="en-CA" sz="2200" kern="0" baseline="0" dirty="0" smtClean="0">
                <a:latin typeface="Arial" charset="0"/>
                <a:cs typeface="Arial" charset="0"/>
              </a:rPr>
              <a:t>onsider</a:t>
            </a:r>
            <a:r>
              <a:rPr lang="en-CA" sz="2200" kern="0" dirty="0" smtClean="0">
                <a:latin typeface="Arial" charset="0"/>
                <a:cs typeface="Arial" charset="0"/>
              </a:rPr>
              <a:t> use of the </a:t>
            </a:r>
            <a:r>
              <a:rPr lang="en-CA" sz="2200" kern="0" dirty="0" smtClean="0">
                <a:latin typeface="Arial" charset="0"/>
                <a:cs typeface="Arial" charset="0"/>
              </a:rPr>
              <a:t>Two-step Bid Evaluation Process for </a:t>
            </a:r>
            <a:r>
              <a:rPr lang="en-CA" sz="2200" kern="0" dirty="0" smtClean="0">
                <a:latin typeface="Arial" charset="0"/>
                <a:cs typeface="Arial" charset="0"/>
              </a:rPr>
              <a:t>other upcoming procurements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403</Words>
  <Application>Microsoft Office PowerPoint</Application>
  <PresentationFormat>On-screen Show (4:3)</PresentationFormat>
  <Paragraphs>41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Background</vt:lpstr>
      <vt:lpstr>Recommendations from WG</vt:lpstr>
      <vt:lpstr>Doing the Two-Step</vt:lpstr>
      <vt:lpstr>Pilot of Two-Step Bid Evaluation Process</vt:lpstr>
      <vt:lpstr>Next Steps</vt:lpstr>
    </vt:vector>
  </TitlesOfParts>
  <Company>PWGSC/TPSGC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Boland</dc:creator>
  <cp:lastModifiedBy>mackens1</cp:lastModifiedBy>
  <cp:revision>131</cp:revision>
  <dcterms:created xsi:type="dcterms:W3CDTF">2011-05-10T17:34:10Z</dcterms:created>
  <dcterms:modified xsi:type="dcterms:W3CDTF">2013-07-15T13:47:54Z</dcterms:modified>
</cp:coreProperties>
</file>